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8" r:id="rId2"/>
    <p:sldId id="267" r:id="rId3"/>
    <p:sldId id="268" r:id="rId4"/>
    <p:sldId id="275" r:id="rId5"/>
    <p:sldId id="269" r:id="rId6"/>
    <p:sldId id="289" r:id="rId7"/>
    <p:sldId id="270" r:id="rId8"/>
    <p:sldId id="271" r:id="rId9"/>
    <p:sldId id="272" r:id="rId10"/>
    <p:sldId id="273" r:id="rId11"/>
    <p:sldId id="277" r:id="rId12"/>
    <p:sldId id="290" r:id="rId13"/>
    <p:sldId id="280" r:id="rId14"/>
    <p:sldId id="291" r:id="rId15"/>
    <p:sldId id="293" r:id="rId16"/>
    <p:sldId id="281" r:id="rId17"/>
    <p:sldId id="282" r:id="rId18"/>
    <p:sldId id="283" r:id="rId19"/>
    <p:sldId id="287" r:id="rId20"/>
    <p:sldId id="288" r:id="rId21"/>
    <p:sldId id="265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22E"/>
    <a:srgbClr val="AAA9A7"/>
    <a:srgbClr val="80CAD7"/>
    <a:srgbClr val="777777"/>
    <a:srgbClr val="8B8B8B"/>
    <a:srgbClr val="82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14"/>
    <p:restoredTop sz="50000"/>
  </p:normalViewPr>
  <p:slideViewPr>
    <p:cSldViewPr snapToObjects="1" showGuides="1">
      <p:cViewPr>
        <p:scale>
          <a:sx n="114" d="100"/>
          <a:sy n="114" d="100"/>
        </p:scale>
        <p:origin x="-18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0886-3D39-4043-A020-5083592F7900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587B5-C312-C84B-ACF6-7FAEFCBBB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4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0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467B-AC70-7D4E-B3F5-94E9E6894C57}" type="datetimeFigureOut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CF5A-4405-6D44-BA45-BE73DE84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4567" y="1273296"/>
            <a:ext cx="8427581" cy="98210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Regulating </a:t>
            </a:r>
            <a:r>
              <a:rPr lang="en-US" sz="3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informational infrastructure</a:t>
            </a:r>
            <a:r>
              <a:rPr lang="en-US" sz="36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: </a:t>
            </a:r>
            <a:r>
              <a:rPr lang="en-US" sz="40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Internet </a:t>
            </a:r>
            <a:r>
              <a:rPr lang="en-US" sz="32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platforms as the new public </a:t>
            </a:r>
            <a:r>
              <a:rPr lang="en-US" sz="32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utilities</a:t>
            </a:r>
            <a:endParaRPr lang="en-US" sz="3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108" y="1273296"/>
            <a:ext cx="2421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DATABITE NO. 105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464567" y="2975237"/>
            <a:ext cx="6096000" cy="21667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featuring </a:t>
            </a:r>
            <a:br>
              <a:rPr lang="en-US" sz="2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K. Sabeel 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Rahman</a:t>
            </a:r>
            <a:endParaRPr lang="en-US" sz="2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Assistant Professor of Law, Brooklyn Law School</a:t>
            </a:r>
            <a:b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Fellow, Roosevelt Institute</a:t>
            </a:r>
            <a:endParaRPr lang="en-US" sz="2000" dirty="0"/>
          </a:p>
        </p:txBody>
      </p:sp>
      <p:pic>
        <p:nvPicPr>
          <p:cNvPr id="12" name="Picture 11" descr="datasociety_logotype_white_1328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49130"/>
            <a:ext cx="2743200" cy="5288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991600" y="5141984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venir Medium"/>
                <a:ea typeface="Avenir Light" charset="0"/>
                <a:cs typeface="Avenir Medium"/>
              </a:rPr>
              <a:t>December 6, 2017</a:t>
            </a:r>
            <a:endParaRPr lang="en-US" sz="2400" dirty="0">
              <a:solidFill>
                <a:schemeClr val="bg1"/>
              </a:solidFill>
              <a:latin typeface="Avenir Medium"/>
              <a:ea typeface="Avenir Light" charset="0"/>
              <a:cs typeface="Avenir Medium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venir Book"/>
                <a:ea typeface="Avenir Medium" charset="0"/>
                <a:cs typeface="Avenir Book"/>
              </a:rPr>
              <a:t>#</a:t>
            </a:r>
            <a:r>
              <a:rPr lang="en-US" sz="2400" dirty="0" err="1" smtClean="0">
                <a:solidFill>
                  <a:schemeClr val="bg1"/>
                </a:solidFill>
                <a:latin typeface="Avenir Book"/>
                <a:ea typeface="Avenir Medium" charset="0"/>
                <a:cs typeface="Avenir Book"/>
              </a:rPr>
              <a:t>Databites</a:t>
            </a:r>
            <a:endParaRPr lang="en-US" sz="2400" dirty="0" smtClean="0">
              <a:solidFill>
                <a:schemeClr val="bg1"/>
              </a:solidFill>
              <a:latin typeface="Avenir Book"/>
              <a:ea typeface="Avenir Medium" charset="0"/>
              <a:cs typeface="Avenir Book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venir Book"/>
                <a:ea typeface="Avenir Medium" charset="0"/>
                <a:cs typeface="Avenir Book"/>
              </a:rPr>
              <a:t>@</a:t>
            </a:r>
            <a:r>
              <a:rPr lang="en-US" sz="2400" dirty="0" err="1">
                <a:solidFill>
                  <a:schemeClr val="bg1"/>
                </a:solidFill>
                <a:latin typeface="Avenir Book"/>
                <a:ea typeface="Avenir Medium" charset="0"/>
                <a:cs typeface="Avenir Book"/>
              </a:rPr>
              <a:t>datasociety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9934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4138" y="22897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Railroads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Telegraph and telephony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Municipal utilities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Basic goods </a:t>
            </a:r>
            <a:r>
              <a:rPr lang="mr-IN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milk, ice, water, and much more 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4138" y="1520279"/>
            <a:ext cx="36215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Applications: </a:t>
            </a:r>
            <a:endParaRPr lang="en-US" sz="4400" u="sng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168870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1688710"/>
            <a:ext cx="10515600" cy="21514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INFORMATIONAL INFRASTRUCTURE TODAY</a:t>
            </a:r>
            <a:endParaRPr lang="en-US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8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Defining infrastructure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8194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40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Scale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Downstream uses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Vulnerability 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943600" y="2590800"/>
            <a:ext cx="228600" cy="2362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3171735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Social,  not economic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Fluid, not rigid</a:t>
            </a:r>
          </a:p>
        </p:txBody>
      </p:sp>
    </p:spTree>
    <p:extLst>
      <p:ext uri="{BB962C8B-B14F-4D97-AF65-F5344CB8AC3E}">
        <p14:creationId xmlns:p14="http://schemas.microsoft.com/office/powerpoint/2010/main" val="59136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2514600"/>
            <a:ext cx="11125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Power is diffused, networked, decentralized</a:t>
            </a:r>
            <a:r>
              <a:rPr lang="mr-IN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4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4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mr-IN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yet still concentrated, unchecked, dominating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Infrastructure in a digital society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362200"/>
            <a:ext cx="990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Actual control / monopoly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Gatekeepers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Scoring power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Background rules, algorithms,  curation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Varieties of information infrastructure and power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2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168870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1688710"/>
            <a:ext cx="10515600" cy="21514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GOVERNING </a:t>
            </a:r>
          </a:p>
          <a:p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INFORMATIONAL INFRASTRUCTURE</a:t>
            </a:r>
            <a:endParaRPr lang="en-US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principles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9296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1) Provision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Access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Anti-discrimination / Common carriage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Fair pricing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principles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9296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) Protection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Anti-fraud</a:t>
            </a:r>
            <a:r>
              <a:rPr lang="en-US" sz="28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anti-contamination, nuisance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Privacy and consumer protection; fiduciary duty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9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tools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9296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Administrative models 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Direct regulation by public actors 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Regulatory capacity and capture?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First Amendment? </a:t>
            </a:r>
          </a:p>
          <a:p>
            <a:pPr marL="1943100" lvl="3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Self-regulation by private actors 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Professional norms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Ratings and certification 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watchdogs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5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tools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752600"/>
            <a:ext cx="1120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Structural regulation </a:t>
            </a:r>
            <a:r>
              <a:rPr lang="mr-IN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shift incentives &amp; power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FIREWALLS </a:t>
            </a:r>
            <a:r>
              <a:rPr lang="mr-IN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shifting the incentives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E.g. antitrust remedies</a:t>
            </a:r>
          </a:p>
          <a:p>
            <a:pPr marL="2857500" lvl="5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Regulated competition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E.g. privacy, big data tax</a:t>
            </a:r>
          </a:p>
          <a:p>
            <a:pPr marL="1943100" lvl="3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PUBLIC OPTIONS </a:t>
            </a:r>
            <a:r>
              <a:rPr lang="mr-IN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E.g. scoring and ratings? 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2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76400" y="9974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Dis-information</a:t>
            </a: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manipulation, and online speech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Big data, AI, algorithms, and discrimination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Privacy, surveillance, accountability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 power and platform power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14400" y="4770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INFORMATIONAL INFRASTRUCTURE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5981700" y="-1181101"/>
            <a:ext cx="381000" cy="1036320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SUMMING UP: </a:t>
            </a:r>
            <a:b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i="1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Infrastructure </a:t>
            </a:r>
            <a:r>
              <a:rPr lang="en-US" i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as a conceptual framework</a:t>
            </a:r>
            <a:endParaRPr lang="en-US" i="1" u="sng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88709"/>
            <a:ext cx="1028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Diagnosing outsized power and influence 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Scale, downstream uses, vulnerability</a:t>
            </a:r>
          </a:p>
          <a:p>
            <a:pPr marL="1943100" lvl="3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principles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Protection, provision</a:t>
            </a:r>
          </a:p>
          <a:p>
            <a:pPr marL="1943100" lvl="3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Governance tools</a:t>
            </a:r>
          </a:p>
          <a:p>
            <a:pPr marL="1943100" lvl="3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Public, private, structural</a:t>
            </a:r>
          </a:p>
          <a:p>
            <a:pPr marL="1028700" lvl="1" indent="-571500">
              <a:buFont typeface="Arial" charset="0"/>
              <a:buChar char="•"/>
            </a:pPr>
            <a:endParaRPr lang="en-US" sz="28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1028700" lvl="1" indent="-571500"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CA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895600"/>
            <a:ext cx="8215745" cy="1219200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#</a:t>
            </a:r>
            <a:r>
              <a:rPr lang="en-US" sz="4500" dirty="0" err="1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D</a:t>
            </a:r>
            <a:r>
              <a:rPr lang="en-US" sz="4500" dirty="0" err="1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atabites</a:t>
            </a:r>
            <a:r>
              <a:rPr lang="en-US" sz="4500" dirty="0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  </a:t>
            </a:r>
            <a:br>
              <a:rPr lang="en-US" sz="4500" dirty="0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en-US" sz="4500" dirty="0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@</a:t>
            </a:r>
            <a:r>
              <a:rPr lang="en-US" sz="4500" dirty="0" err="1" smtClean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datasociety</a:t>
            </a:r>
            <a:endParaRPr lang="en-US" sz="4500" dirty="0">
              <a:solidFill>
                <a:srgbClr val="000000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76600" y="1652226"/>
            <a:ext cx="0" cy="2462574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27260" y="1652226"/>
            <a:ext cx="7853432" cy="1015663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r>
              <a:rPr lang="en-US" sz="6000" dirty="0" smtClean="0">
                <a:ln w="12700">
                  <a:noFill/>
                  <a:prstDash val="solid"/>
                </a:ln>
                <a:solidFill>
                  <a:schemeClr val="bg1">
                    <a:alpha val="66000"/>
                  </a:schemeClr>
                </a:solidFill>
                <a:effectLst/>
                <a:latin typeface="Avenir Medium" charset="0"/>
                <a:ea typeface="Avenir Medium" charset="0"/>
                <a:cs typeface="Avenir Medium" charset="0"/>
              </a:rPr>
              <a:t>Join the conversation!</a:t>
            </a:r>
            <a:endParaRPr lang="en-US" sz="6000" cap="none" spc="0" dirty="0">
              <a:ln w="12700">
                <a:noFill/>
                <a:prstDash val="solid"/>
              </a:ln>
              <a:solidFill>
                <a:schemeClr val="bg1">
                  <a:alpha val="66000"/>
                </a:schemeClr>
              </a:solidFill>
              <a:effectLst/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5010445" cy="107782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Avenir Medium"/>
                <a:ea typeface="Avenir Light" charset="0"/>
                <a:cs typeface="Avenir Medium"/>
              </a:rPr>
              <a:t>December 6, </a:t>
            </a:r>
            <a:r>
              <a:rPr lang="en-US" sz="3600" dirty="0">
                <a:solidFill>
                  <a:schemeClr val="bg1"/>
                </a:solidFill>
                <a:latin typeface="Avenir Medium"/>
                <a:ea typeface="Avenir Light" charset="0"/>
                <a:cs typeface="Avenir Medium"/>
              </a:rPr>
              <a:t>2017</a:t>
            </a:r>
          </a:p>
          <a:p>
            <a:pPr algn="l"/>
            <a:r>
              <a:rPr lang="en-US" sz="3600" dirty="0" err="1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Databite</a:t>
            </a:r>
            <a:r>
              <a:rPr lang="en-US" sz="3600" dirty="0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 No. </a:t>
            </a:r>
            <a:r>
              <a:rPr lang="en-US" sz="3600" dirty="0" smtClean="0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105</a:t>
            </a:r>
            <a:endParaRPr lang="en-US" sz="3600" dirty="0">
              <a:solidFill>
                <a:schemeClr val="bg1"/>
              </a:solidFill>
              <a:latin typeface="Avenir Medium"/>
              <a:ea typeface="Avenir Book" charset="0"/>
              <a:cs typeface="Avenir Medium"/>
            </a:endParaRPr>
          </a:p>
          <a:p>
            <a:pPr algn="l"/>
            <a:r>
              <a:rPr lang="en-US" sz="4000" dirty="0" err="1">
                <a:ln w="12700">
                  <a:noFill/>
                  <a:prstDash val="solid"/>
                </a:ln>
                <a:solidFill>
                  <a:schemeClr val="bg1">
                    <a:alpha val="66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datasociety.net</a:t>
            </a:r>
            <a:endParaRPr lang="en-US" sz="4000" dirty="0">
              <a:solidFill>
                <a:schemeClr val="bg1"/>
              </a:solidFill>
              <a:latin typeface="Avenir Medium"/>
              <a:ea typeface="Avenir Light" charset="0"/>
              <a:cs typeface="Avenir Medium"/>
            </a:endParaRPr>
          </a:p>
        </p:txBody>
      </p:sp>
      <p:pic>
        <p:nvPicPr>
          <p:cNvPr id="10" name="Picture 9" descr="symbol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32337"/>
            <a:ext cx="1830026" cy="18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8401" y="2667000"/>
            <a:ext cx="8215745" cy="1219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K. Sabeel Rahman</a:t>
            </a:r>
            <a:r>
              <a:rPr lang="en-US" sz="5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/>
            </a:r>
            <a:br>
              <a:rPr lang="en-US" sz="5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en-US" sz="5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@</a:t>
            </a:r>
            <a:r>
              <a:rPr lang="en-US" sz="5400" dirty="0" err="1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ksabeelrahman</a:t>
            </a:r>
            <a:endParaRPr lang="en-US" sz="54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76600" y="1295400"/>
            <a:ext cx="0" cy="32766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5010445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venir Medium"/>
                <a:ea typeface="Avenir Light" charset="0"/>
                <a:cs typeface="Avenir Medium"/>
              </a:rPr>
              <a:t>December 6, </a:t>
            </a:r>
            <a:r>
              <a:rPr lang="en-US" sz="2000" dirty="0">
                <a:solidFill>
                  <a:schemeClr val="bg1"/>
                </a:solidFill>
                <a:latin typeface="Avenir Medium"/>
                <a:ea typeface="Avenir Light" charset="0"/>
                <a:cs typeface="Avenir Medium"/>
              </a:rPr>
              <a:t>2017</a:t>
            </a:r>
          </a:p>
          <a:p>
            <a:pPr algn="l"/>
            <a:r>
              <a:rPr lang="en-US" sz="2000" dirty="0" err="1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Databite</a:t>
            </a:r>
            <a:r>
              <a:rPr lang="en-US" sz="2000" dirty="0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 No. </a:t>
            </a:r>
            <a:r>
              <a:rPr lang="en-US" sz="2000" dirty="0" smtClean="0">
                <a:solidFill>
                  <a:schemeClr val="bg1"/>
                </a:solidFill>
                <a:latin typeface="Avenir Medium"/>
                <a:ea typeface="Avenir Book" charset="0"/>
                <a:cs typeface="Avenir Medium"/>
              </a:rPr>
              <a:t>105</a:t>
            </a:r>
            <a:endParaRPr lang="en-US" sz="2000" dirty="0">
              <a:solidFill>
                <a:schemeClr val="bg1"/>
              </a:solidFill>
              <a:latin typeface="Avenir Medium"/>
              <a:ea typeface="Avenir Book" charset="0"/>
              <a:cs typeface="Avenir Medium"/>
            </a:endParaRPr>
          </a:p>
          <a:p>
            <a:pPr algn="l"/>
            <a:r>
              <a:rPr lang="en-US" sz="2000" dirty="0" err="1">
                <a:ln w="12700">
                  <a:noFill/>
                  <a:prstDash val="solid"/>
                </a:ln>
                <a:solidFill>
                  <a:schemeClr val="bg1">
                    <a:alpha val="66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datasociety.net</a:t>
            </a:r>
            <a:endParaRPr lang="en-US" sz="2000" dirty="0">
              <a:solidFill>
                <a:schemeClr val="bg1"/>
              </a:solidFill>
              <a:latin typeface="Avenir Medium"/>
              <a:ea typeface="Avenir Light" charset="0"/>
              <a:cs typeface="Avenir Medium"/>
            </a:endParaRPr>
          </a:p>
        </p:txBody>
      </p:sp>
      <p:pic>
        <p:nvPicPr>
          <p:cNvPr id="3" name="Picture 2" descr="symbol_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744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Complicated because: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Overlapping and nested kinds of infrastructure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Implicates multiple moral values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Requires range of governance tools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Involves public and private governance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INFORMATIONAL INFRASTRUCTURE</a:t>
            </a: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7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168870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1688710"/>
            <a:ext cx="10515600" cy="21514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PUBLIC UTILITY TRADITION</a:t>
            </a:r>
            <a:endParaRPr lang="en-US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0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1100" y="2819400"/>
            <a:ext cx="982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Domination </a:t>
            </a:r>
            <a:r>
              <a:rPr lang="mr-IN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“benevolent absolutism” </a:t>
            </a:r>
            <a:b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</a:br>
            <a:endParaRPr lang="en-US" sz="4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Contestation </a:t>
            </a:r>
            <a:r>
              <a:rPr lang="mr-IN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“private government”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" y="363146"/>
            <a:ext cx="11811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Progressive critique of private power</a:t>
            </a:r>
            <a:endParaRPr lang="en-US" sz="5400" u="sng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9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447800"/>
            <a:ext cx="929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Subset: “public utility” </a:t>
            </a:r>
            <a:r>
              <a:rPr lang="mr-IN" sz="4000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4000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/>
            <a:endParaRPr lang="en-US" sz="4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Problem of private control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over basic necessities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3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44138" y="1905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Shepard v. Milwaukee Gas Light </a:t>
            </a:r>
            <a:r>
              <a:rPr lang="en-US" sz="2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(Wisconsin, 1858)</a:t>
            </a:r>
          </a:p>
          <a:p>
            <a:pPr algn="l"/>
            <a:endParaRPr lang="en-US" i="1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ct val="125000"/>
              </a:lnSpc>
            </a:pP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“they have a right to make all such needful rules and regulations for their own and the convenience and security of the public</a:t>
            </a: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 but </a:t>
            </a: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these rules and regulations must </a:t>
            </a:r>
            <a:r>
              <a:rPr lang="en-US" sz="2800" b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 reasonable, just, lawful, not capricious, arbitrary, oppressive, or unreasonable</a:t>
            </a: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ct val="125000"/>
              </a:lnSpc>
            </a:pPr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ct val="125000"/>
              </a:lnSpc>
            </a:pP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Were </a:t>
            </a:r>
            <a:r>
              <a:rPr lang="en-US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it not so, the whole net work of pipes and machinery would be </a:t>
            </a:r>
            <a:r>
              <a:rPr lang="en-US" sz="2800" b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at the mercy</a:t>
            </a:r>
            <a:r>
              <a:rPr lang="en-US" sz="28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of the </a:t>
            </a:r>
            <a:r>
              <a:rPr lang="en-US" sz="2800" b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careless, the fraudulent or the malignant</a:t>
            </a:r>
            <a:r>
              <a:rPr lang="en-US" sz="2800" b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70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" y="363146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4138" y="1905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Shepard v. Milwaukee Gas Light </a:t>
            </a: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(Wisconsin, 1858)</a:t>
            </a:r>
          </a:p>
          <a:p>
            <a:pPr algn="l"/>
            <a:endParaRPr lang="en-US" sz="2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ct val="125000"/>
              </a:lnSpc>
            </a:pPr>
            <a: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successful operation of this gas company worked a </a:t>
            </a:r>
            <a:r>
              <a:rPr lang="en-US" sz="2800" b="1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radical change </a:t>
            </a:r>
            <a: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mode of lighting the streets, dwellings, and places of business in the city, and created thereby a </a:t>
            </a:r>
            <a:r>
              <a:rPr lang="en-US" sz="2800" b="1" u="sng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sort of necessity </a:t>
            </a:r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for the article, to produce which, the exclusive privilege was conferred upon them, and hence they assumed the correlative duty of supplying this necessity</a:t>
            </a:r>
            <a: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”</a:t>
            </a:r>
            <a:endParaRPr lang="en-US" sz="2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2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2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44138" y="1905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Munn v. Illinois </a:t>
            </a:r>
            <a:r>
              <a:rPr lang="en-US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(1876)</a:t>
            </a:r>
          </a:p>
          <a:p>
            <a:pPr algn="l"/>
            <a:endParaRPr lang="en-US" sz="2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l">
              <a:lnSpc>
                <a:spcPct val="125000"/>
              </a:lnSpc>
            </a:pPr>
            <a:r>
              <a:rPr lang="en-US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Grain warehouses as </a:t>
            </a:r>
            <a:r>
              <a:rPr lang="en-US" sz="2800" b="1" u="sng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“gateway to commerce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” </a:t>
            </a:r>
            <a:r>
              <a:rPr lang="mr-IN" sz="2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2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6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500</Words>
  <Application>Microsoft Macintosh PowerPoint</Application>
  <PresentationFormat>Widescreen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Avenir Book</vt:lpstr>
      <vt:lpstr>Avenir Light</vt:lpstr>
      <vt:lpstr>Avenir Medium</vt:lpstr>
      <vt:lpstr>Calibri</vt:lpstr>
      <vt:lpstr>Calibri Light</vt:lpstr>
      <vt:lpstr>Arial</vt:lpstr>
      <vt:lpstr>Office Theme</vt:lpstr>
      <vt:lpstr>  Regulating informational infrastructure:  Internet platforms as the new public utilities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#Databites   @datasociety</vt:lpstr>
      <vt:lpstr>K. Sabeel Rahman  @ksabeelrahman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 Schneier</dc:title>
  <dc:creator>Microsoft Office User</dc:creator>
  <cp:lastModifiedBy>Sabeel Rahman</cp:lastModifiedBy>
  <cp:revision>70</cp:revision>
  <dcterms:created xsi:type="dcterms:W3CDTF">2016-12-07T20:34:02Z</dcterms:created>
  <dcterms:modified xsi:type="dcterms:W3CDTF">2017-12-06T20:16:48Z</dcterms:modified>
</cp:coreProperties>
</file>